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859" r:id="rId2"/>
    <p:sldId id="986" r:id="rId3"/>
    <p:sldId id="993" r:id="rId4"/>
    <p:sldId id="994" r:id="rId5"/>
    <p:sldId id="995" r:id="rId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训练二年级上册英语译林版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6  We </a:t>
            </a: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like our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school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Grammar </a:t>
            </a:r>
            <a:r>
              <a:rPr lang="zh-CN" altLang="en-US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重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难易错突破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方正兰亭圆简体_中粗"/>
                <a:cs typeface="Times New Roman" panose="02020603050405020304" pitchFamily="18" charset="0"/>
              </a:rPr>
              <a:t>表示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方正兰亭圆简体_中粗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方正兰亭圆简体_中粗"/>
                <a:cs typeface="Times New Roman" panose="02020603050405020304" pitchFamily="18" charset="0"/>
              </a:rPr>
              <a:t>我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方正兰亭圆简体_中粗"/>
                <a:cs typeface="Times New Roman" panose="02020603050405020304" pitchFamily="18" charset="0"/>
              </a:rPr>
              <a:t>我们做某事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方正兰亭圆简体_中粗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方正兰亭圆简体_中粗"/>
                <a:cs typeface="Times New Roman" panose="02020603050405020304" pitchFamily="18" charset="0"/>
              </a:rPr>
              <a:t>的句型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5情境导入.eps" descr="id:214749385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340768"/>
            <a:ext cx="2922270" cy="781050"/>
          </a:xfrm>
          <a:prstGeom prst="rect">
            <a:avLst/>
          </a:prstGeom>
        </p:spPr>
      </p:pic>
      <p:pic>
        <p:nvPicPr>
          <p:cNvPr id="4" name="sf66.jpg" descr="id:214749385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2348880"/>
            <a:ext cx="2752725" cy="1576070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73222" y="2420888"/>
            <a:ext cx="782258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Where are they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 他们在哪里？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Are they happy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 他们开心吗？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839712"/>
            <a:ext cx="11521280" cy="4824536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06574" y="3933056"/>
            <a:ext cx="5040560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表达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/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我们做某事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的常见句型是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“I/We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动词原形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.”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，表示经常、习惯性的动作或客观事实。</a:t>
            </a:r>
            <a:endParaRPr lang="zh-CN" altLang="zh-CN" sz="24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U6脉络梳理.eps" descr="id:214749388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358902" y="1340768"/>
            <a:ext cx="5657993" cy="2376264"/>
          </a:xfrm>
          <a:prstGeom prst="rect">
            <a:avLst/>
          </a:prstGeom>
        </p:spPr>
      </p:pic>
      <p:pic>
        <p:nvPicPr>
          <p:cNvPr id="5" name="25框架构建.eps" descr="id:214749387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34566" y="908720"/>
            <a:ext cx="2520280" cy="651549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5735166" y="3933056"/>
            <a:ext cx="612068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go to school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是固定搭配，意为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去上学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every day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每天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，通常与一般现在时连用。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7" name="提醒.eps" descr="id:214749389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830052" y="4200836"/>
            <a:ext cx="642814" cy="28803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36394" y="4137454"/>
            <a:ext cx="88951" cy="151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821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1815882"/>
          </a:xfrm>
        </p:spPr>
        <p:txBody>
          <a:bodyPr/>
          <a:lstStyle/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看图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完成句子。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We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every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day.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342678" y="2636912"/>
            <a:ext cx="1420495" cy="648335"/>
          </a:xfrm>
          <a:prstGeom prst="rect">
            <a:avLst/>
          </a:prstGeom>
        </p:spPr>
      </p:pic>
      <p:pic>
        <p:nvPicPr>
          <p:cNvPr id="6" name="qq120.jpg" descr="id:214749391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27054" y="2348880"/>
            <a:ext cx="1043940" cy="743585"/>
          </a:xfrm>
          <a:prstGeom prst="rect">
            <a:avLst/>
          </a:prstGeom>
        </p:spPr>
      </p:pic>
      <p:pic>
        <p:nvPicPr>
          <p:cNvPr id="11" name="25进阶训练.eps" descr="id:214749390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6574" y="980728"/>
            <a:ext cx="2520280" cy="728633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542799" y="2628286"/>
            <a:ext cx="84670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000" dirty="0">
                <a:ea typeface="楷体" panose="02010609060101010101" pitchFamily="49" charset="-122"/>
              </a:rPr>
              <a:t>sing</a:t>
            </a:r>
            <a:endParaRPr lang="zh-CN" altLang="en-US" sz="30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369998" y="334821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图片表示唱歌，用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6082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2923877"/>
          </a:xfrm>
        </p:spPr>
        <p:txBody>
          <a:bodyPr/>
          <a:lstStyle/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We                  and                   every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day.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F36B64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4770755" algn="l"/>
              </a:tabLst>
            </a:pPr>
            <a:endParaRPr lang="en-US" altLang="zh-CN" sz="800" smtClean="0">
              <a:solidFill>
                <a:srgbClr val="F36B64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We                 games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at school.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/>
          <p:nvPr/>
        </p:nvPicPr>
        <p:blipFill>
          <a:blip r:embed="rId2"/>
          <a:stretch>
            <a:fillRect/>
          </a:stretch>
        </p:blipFill>
        <p:spPr>
          <a:xfrm>
            <a:off x="1342678" y="1356450"/>
            <a:ext cx="1420495" cy="648335"/>
          </a:xfrm>
          <a:prstGeom prst="rect">
            <a:avLst/>
          </a:prstGeom>
        </p:spPr>
      </p:pic>
      <p:pic>
        <p:nvPicPr>
          <p:cNvPr id="5" name="图片 4"/>
          <p:cNvPicPr/>
          <p:nvPr/>
        </p:nvPicPr>
        <p:blipFill>
          <a:blip r:embed="rId2"/>
          <a:stretch>
            <a:fillRect/>
          </a:stretch>
        </p:blipFill>
        <p:spPr>
          <a:xfrm>
            <a:off x="1342678" y="3284984"/>
            <a:ext cx="1420495" cy="648335"/>
          </a:xfrm>
          <a:prstGeom prst="rect">
            <a:avLst/>
          </a:prstGeom>
        </p:spPr>
      </p:pic>
      <p:pic>
        <p:nvPicPr>
          <p:cNvPr id="7" name="bt43.jpg" descr="id:214749393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743278" y="1068418"/>
            <a:ext cx="1172845" cy="716280"/>
          </a:xfrm>
          <a:prstGeom prst="rect">
            <a:avLst/>
          </a:prstGeom>
        </p:spPr>
      </p:pic>
      <p:pic>
        <p:nvPicPr>
          <p:cNvPr id="8" name="sf67a.jpg" descr="id:214749395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375126" y="3140967"/>
            <a:ext cx="1368152" cy="875369"/>
          </a:xfrm>
          <a:prstGeom prst="rect">
            <a:avLst/>
          </a:prstGeom>
        </p:spPr>
      </p:pic>
      <p:pic>
        <p:nvPicPr>
          <p:cNvPr id="9" name="图片 8"/>
          <p:cNvPicPr/>
          <p:nvPr/>
        </p:nvPicPr>
        <p:blipFill>
          <a:blip r:embed="rId2"/>
          <a:stretch>
            <a:fillRect/>
          </a:stretch>
        </p:blipFill>
        <p:spPr>
          <a:xfrm>
            <a:off x="3574926" y="1284442"/>
            <a:ext cx="1420495" cy="64833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414686" y="1280386"/>
            <a:ext cx="1048621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500" dirty="0">
                <a:ea typeface="楷体" panose="02010609060101010101" pitchFamily="49" charset="-122"/>
              </a:rPr>
              <a:t>read</a:t>
            </a:r>
            <a:endParaRPr lang="zh-CN" altLang="en-US" sz="35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581178" y="1225630"/>
            <a:ext cx="1180131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500">
                <a:ea typeface="楷体" panose="02010609060101010101" pitchFamily="49" charset="-122"/>
              </a:rPr>
              <a:t>write</a:t>
            </a:r>
            <a:endParaRPr lang="zh-CN" altLang="en-US" sz="35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内容占位符 2"/>
          <p:cNvSpPr txBox="1">
            <a:spLocks/>
          </p:cNvSpPr>
          <p:nvPr/>
        </p:nvSpPr>
        <p:spPr bwMode="auto">
          <a:xfrm>
            <a:off x="360854" y="1916832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图中一个孩子在读书，另一个孩子在写字，用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read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write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read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write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494002" y="3281172"/>
            <a:ext cx="88998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000" dirty="0">
                <a:ea typeface="楷体" panose="02010609060101010101" pitchFamily="49" charset="-122"/>
              </a:rPr>
              <a:t>play</a:t>
            </a:r>
            <a:endParaRPr lang="zh-CN" altLang="en-US" sz="30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5" name="内容占位符 3"/>
          <p:cNvSpPr txBox="1">
            <a:spLocks/>
          </p:cNvSpPr>
          <p:nvPr/>
        </p:nvSpPr>
        <p:spPr bwMode="auto">
          <a:xfrm>
            <a:off x="360854" y="399803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图中是孩子们在学校做游戏的场景，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play games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表示做游戏，主语是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We,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play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9767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/>
      <p:bldP spid="14" grpId="0"/>
      <p:bldP spid="1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</TotalTime>
  <Words>185</Words>
  <Application>Microsoft Office PowerPoint</Application>
  <PresentationFormat>自定义</PresentationFormat>
  <Paragraphs>20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3" baseType="lpstr">
      <vt:lpstr>方正兰亭圆简体_中粗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345</cp:revision>
  <dcterms:created xsi:type="dcterms:W3CDTF">2020-11-06T05:24:00Z</dcterms:created>
  <dcterms:modified xsi:type="dcterms:W3CDTF">2025-06-07T06:44:46Z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